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Open Sans SemiBold"/>
      <p:regular r:id="rId39"/>
      <p:bold r:id="rId40"/>
      <p:italic r:id="rId41"/>
      <p:boldItalic r:id="rId42"/>
    </p:embeddedFont>
    <p:embeddedFont>
      <p:font typeface="JetBrains Mono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Radu Nicolae"/>
  <p:cmAuthor clrIdx="1" id="1" initials="" lastIdx="1" name="Mateusz Kwiatko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.fntdata"/><Relationship Id="rId42" Type="http://schemas.openxmlformats.org/officeDocument/2006/relationships/font" Target="fonts/OpenSansSemiBold-boldItalic.fntdata"/><Relationship Id="rId41" Type="http://schemas.openxmlformats.org/officeDocument/2006/relationships/font" Target="fonts/OpenSansSemiBold-italic.fntdata"/><Relationship Id="rId44" Type="http://schemas.openxmlformats.org/officeDocument/2006/relationships/font" Target="fonts/JetBrainsMono-bold.fntdata"/><Relationship Id="rId43" Type="http://schemas.openxmlformats.org/officeDocument/2006/relationships/font" Target="fonts/JetBrainsMono-regular.fntdata"/><Relationship Id="rId46" Type="http://schemas.openxmlformats.org/officeDocument/2006/relationships/font" Target="fonts/JetBrainsMono-boldItalic.fntdata"/><Relationship Id="rId45" Type="http://schemas.openxmlformats.org/officeDocument/2006/relationships/font" Target="fonts/JetBrains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slide" Target="slides/slide28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OpenSansSemiBold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3T14:57:49.819">
    <p:pos x="76" y="481"/>
    <p:text>do we need commit twice?</p:text>
  </p:cm>
  <p:cm authorId="1" idx="1" dt="2024-06-13T14:48:14.506">
    <p:pos x="76" y="481"/>
    <p:text>yes, those are 2 different commits</p:text>
  </p:cm>
  <p:cm authorId="0" idx="2" dt="2024-06-13T14:57:49.819">
    <p:pos x="76" y="481"/>
    <p:text>good fix! commit 1 and commit 2 makes things clearer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 S1 </a:t>
            </a:r>
            <a:r>
              <a:rPr lang="en-GB"/>
              <a:t>--</a:t>
            </a:r>
            <a:r>
              <a:rPr lang="en-GB"/>
              <a:t> 1.5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Alright, so let’s get started.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name is Radu Nicolae and together with my team we’ll present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assignment 1 - coverage &amp;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as part of Software Engineering Processed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a team of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two 2nd year CS B.Sc. students, Gleb &amp; I, and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two 1st year CS B.Sc. students, Daniel and Mateusz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subject: Babel - library for internationalization.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Provides - locale-specific formatting, translations, dates, numbers, units, and many others.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We’ll discuss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Project selection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coverage.py (imposed)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Our own coverage.py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Test enhancement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 overall, high-picture, helicoper view (spoiler, we improved the coverage by 50 statements)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Structure of the readme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348f9dbb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348f9dbb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skipped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COMM: RN: todo remove animations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348f9dbb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348f9dbb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</a:t>
            </a:r>
            <a:r>
              <a:rPr lang="en-GB"/>
              <a:t>kipped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48b51be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48b51be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[GM] - 1min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48b51bef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48b51bef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[GM] 1 MIN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48b51be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48b51be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[MK] - 1.5 min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4e3f9dd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4e3f9dd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[MK]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COMM: RN: Check - are these animations fine?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52df01c2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52df01c2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[skipped]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[DH]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4b17039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4b17039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[skipped]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[GM]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48b51be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48b51be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[skipped]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48b51bef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48b51bef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[MK]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348f9db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348f9db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[RN]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 0 &amp; PART 1 - 1 min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48b51bef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48b51bef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[MK]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48b51bef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48b51bef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[MK]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48b51be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48b51be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48b51bef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48b51bef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[DH]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48b51bef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48b51bef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[DH]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COMM: RN: todo check - are the animations fine?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48b51bef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48b51bef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[GM]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48b51be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e48b51be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[GM]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COMM: RN: I think we should just add what parts are in the readme, the titles of the sections, and briefly talk about what is where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48b51bef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48b51bef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48b51bef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48b51bef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Babel is a python library used for internationalization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Large-project,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&gt;250 contributors,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&gt;1 decade of existance,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Dedicated to help with internatioanl formatting rules, units,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now interpret flowchart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52df01c25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52df01c25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[RN]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Do we meet the requirements?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Well, we hope so :)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1. it’s on 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2. it is open source - free as in software, not free as in free beer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3. auto-testing with tests written in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4. Branch-coverage &lt;100%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5. At least two contributors - this one has 150 folks contributing to one of the largest internationalization python libs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6. More than 10,000 lines of code (aka KLOC) - ours has 17 KLOC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348f9dbb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348f9dbb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348f9dbb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348f9dbb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[RN]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setup commands via the makefile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(makes our lives easier)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setup_set - sets up the working environment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</a:t>
            </a:r>
            <a:r>
              <a:rPr lang="en-GB"/>
              <a:t>overage_extern - outputs .txt report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we firstly run, we saw this report.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Zoom in: out of 4500 statements, 488 were not reached.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reduce the 488!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348f9db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348f9db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[DH]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348f9db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348f9db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Radu’s comm: Nice! Have a good presentation building, by adding animations (on click, elements appear) - see slide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(yet, don’t abuse of it, too much of this can make the presentation difficult to follow)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[DH] 1.5 min - slide 7 and 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S7 + S8 = ±90s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348f9dbb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348f9dbb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[DH]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COMM: RN: should we have commit 1 first, then commit 2? Or is there a purpose of this order?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4b17039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4b17039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skipped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hyperlink" Target="https://github.com/python-babel/babel/commit/67228c470674bdc2ff6489d0f3376b6f3eb17ed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hyperlink" Target="https://github.com/Radu-Nicolae/babel-sep/commit/081a4c6972e351d775f087d5a950f5b310a7a37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hyperlink" Target="https://github.com/python-babel/babel/commit/eb9853a7831d443b4c5592621dbed687f918a8dc#diff-c94948a50d60c07401583cb5bc9e1736919e1e53c0de9a9b95483057d97a0f47" TargetMode="External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hyperlink" Target="https://github.com/Radu-Nicolae/babel-sep/commit/9793487b84e6a8e936b8346818861c019afe2812" TargetMode="External"/><Relationship Id="rId7" Type="http://schemas.openxmlformats.org/officeDocument/2006/relationships/hyperlink" Target="https://github.com/Radu-Nicolae/babel-sep/commit/902bc78c12c4ea509e31333d614fe1ef1fceaccc" TargetMode="External"/><Relationship Id="rId8" Type="http://schemas.openxmlformats.org/officeDocument/2006/relationships/hyperlink" Target="https://github.com/Radu-Nicolae/babel-sep/commit/902bc78c12c4ea509e31333d614fe1ef1fceacc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https://github.com/Radu-Nicolae/babel-sep/commit/21dc7b3b307a9189c92a2cc8d4cb0ca7725e8f2a" TargetMode="External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hyperlink" Target="https://github.com/Radu-Nicolae/babel-sep/blob/assignment1/tests/sep_tests/test_radu.py" TargetMode="External"/><Relationship Id="rId5" Type="http://schemas.openxmlformats.org/officeDocument/2006/relationships/hyperlink" Target="https://github.com/Radu-Nicolae/babel-sep/blob/assignment1/tests/sep_tests/test_radu.py" TargetMode="External"/><Relationship Id="rId6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Radu-Nicolae/babel-sep/blob/assignment1/README.md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t.ly/2RZ7ms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hyperlink" Target="https://github.com/Radu-Nicolae/babel-sep/blob/assignment1/sep_coverage/README.md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Radu-Nicolae/babel-sep/commit/9793487b84e6a8e936b8346818861c019afe2812" TargetMode="External"/><Relationship Id="rId4" Type="http://schemas.openxmlformats.org/officeDocument/2006/relationships/hyperlink" Target="https://github.com/Radu-Nicolae/babel-sep/commit/902bc78c12c4ea509e31333d614fe1ef1fceaccc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hyperlink" Target="https://github.com/Radu-Nicolae/babel-sep/commit/7e3a427c697cc582c7f58c0a41cad5bc9d7fa265" TargetMode="External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825" y="-300633"/>
            <a:ext cx="3848824" cy="256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376" y="910800"/>
            <a:ext cx="3848824" cy="17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57644" y="56025"/>
            <a:ext cx="4192200" cy="10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Assignment 1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Coverage &amp; Testing</a:t>
            </a:r>
            <a:endParaRPr sz="3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7500" y="1113825"/>
            <a:ext cx="287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7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-24828" y="3427625"/>
            <a:ext cx="2193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Radu Nicolae</a:t>
            </a:r>
            <a:endParaRPr b="1" sz="1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@VU Amsterdam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@Large Research 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15994" l="0" r="14704" t="0"/>
          <a:stretch/>
        </p:blipFill>
        <p:spPr>
          <a:xfrm>
            <a:off x="269075" y="2343150"/>
            <a:ext cx="1155000" cy="113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23" y="4251527"/>
            <a:ext cx="303575" cy="303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13"/>
          <p:cNvSpPr txBox="1"/>
          <p:nvPr/>
        </p:nvSpPr>
        <p:spPr>
          <a:xfrm>
            <a:off x="402625" y="4175325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@rnicolae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818850" y="4605575"/>
            <a:ext cx="543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lt1"/>
                </a:solidFill>
              </a:rPr>
              <a:t>Software Engineering Processes, June 28th</a:t>
            </a:r>
            <a:r>
              <a:rPr i="1" lang="en-GB" sz="1600">
                <a:solidFill>
                  <a:schemeClr val="lt1"/>
                </a:solidFill>
              </a:rPr>
              <a:t>, 2024</a:t>
            </a:r>
            <a:endParaRPr i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997200" y="3427625"/>
            <a:ext cx="25998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Gleb Mishchenko</a:t>
            </a:r>
            <a:endParaRPr b="1" sz="1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@VU Amsterdam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@Large Research 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4348" y="4251527"/>
            <a:ext cx="303575" cy="303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3"/>
          <p:cNvSpPr txBox="1"/>
          <p:nvPr/>
        </p:nvSpPr>
        <p:spPr>
          <a:xfrm>
            <a:off x="2462550" y="4187775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fzovpec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1725" y="2343138"/>
            <a:ext cx="1155000" cy="115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7275" y="2334552"/>
            <a:ext cx="1236400" cy="1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789675" y="3445300"/>
            <a:ext cx="3591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Mateusz </a:t>
            </a:r>
            <a:endParaRPr b="1" sz="1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Kwiatkowski</a:t>
            </a:r>
            <a:endParaRPr b="1" sz="1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@VU Amsterdam 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1275" y="2334550"/>
            <a:ext cx="1236400" cy="1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7003775" y="3498125"/>
            <a:ext cx="1991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Daniel Halasz</a:t>
            </a:r>
            <a:b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@VU Amsterdam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i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848" y="4161727"/>
            <a:ext cx="303575" cy="303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3"/>
          <p:cNvSpPr txBox="1"/>
          <p:nvPr/>
        </p:nvSpPr>
        <p:spPr>
          <a:xfrm>
            <a:off x="7381275" y="4113425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n-GB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dshalasz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7900" y="-57875"/>
            <a:ext cx="1690775" cy="1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Proofs……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192500" y="132400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Mateusz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57547" l="0" r="0" t="0"/>
          <a:stretch/>
        </p:blipFill>
        <p:spPr>
          <a:xfrm>
            <a:off x="152400" y="917200"/>
            <a:ext cx="4346375" cy="281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4">
            <a:alphaModFix/>
          </a:blip>
          <a:srcRect b="0" l="0" r="0" t="40351"/>
          <a:stretch/>
        </p:blipFill>
        <p:spPr>
          <a:xfrm>
            <a:off x="4750450" y="949674"/>
            <a:ext cx="3769182" cy="34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015875" y="3879650"/>
            <a:ext cx="15546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5"/>
              </a:rPr>
              <a:t>Commit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437475" y="1512750"/>
            <a:ext cx="3575100" cy="4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1A6D6"/>
                </a:solidFill>
              </a:rPr>
              <a:t>Instrumented f</a:t>
            </a:r>
            <a:r>
              <a:rPr lang="en-GB" sz="1600">
                <a:solidFill>
                  <a:srgbClr val="01A6D6"/>
                </a:solidFill>
              </a:rPr>
              <a:t>unction _get_tzinfo()</a:t>
            </a:r>
            <a:endParaRPr sz="1600">
              <a:solidFill>
                <a:srgbClr val="01A6D6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4813575" y="1023675"/>
            <a:ext cx="3195300" cy="4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1A6D6"/>
                </a:solidFill>
              </a:rPr>
              <a:t>Function _get_tzinfo_or_raize()</a:t>
            </a:r>
            <a:endParaRPr sz="1600">
              <a:solidFill>
                <a:srgbClr val="01A6D6"/>
              </a:solidFill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4813575" y="3286850"/>
            <a:ext cx="3195300" cy="4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1A6D6"/>
                </a:solidFill>
              </a:rPr>
              <a:t>Function _get_tzinfo_from_file()</a:t>
            </a:r>
            <a:endParaRPr sz="1600">
              <a:solidFill>
                <a:srgbClr val="01A6D6"/>
              </a:solidFill>
            </a:endParaRPr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Proofs……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7192500" y="132400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Radu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7200"/>
            <a:ext cx="5419279" cy="34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525" y="3845400"/>
            <a:ext cx="7139474" cy="12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261675" y="821150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Function 1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7335600" y="3384950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Function 2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5750950" y="1699650"/>
            <a:ext cx="24162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6"/>
              </a:rPr>
              <a:t>Link to commit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129300" y="238525"/>
            <a:ext cx="888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3 - </a:t>
            </a:r>
            <a:r>
              <a:rPr lang="en-GB" sz="8000" u="sng">
                <a:solidFill>
                  <a:schemeClr val="lt1"/>
                </a:solidFill>
              </a:rPr>
              <a:t>DEMO!</a:t>
            </a:r>
            <a:endParaRPr sz="8000" u="sng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OUR OWN</a:t>
            </a:r>
            <a:endParaRPr sz="8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COVERAGE.PY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0" y="41913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3. Functionality of the instrumentation for coverage measurement</a:t>
            </a:r>
            <a:r>
              <a:rPr lang="en-GB" sz="2000">
                <a:solidFill>
                  <a:schemeClr val="lt1"/>
                </a:solidFill>
              </a:rPr>
              <a:t>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0" y="707188"/>
            <a:ext cx="4485699" cy="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00" y="223025"/>
            <a:ext cx="36465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577850" y="169725"/>
            <a:ext cx="4382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Run </a:t>
            </a:r>
            <a:r>
              <a:rPr lang="en-GB" sz="18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coverage_sep</a:t>
            </a:r>
            <a:r>
              <a:rPr lang="en-GB" sz="1800">
                <a:solidFill>
                  <a:schemeClr val="dk2"/>
                </a:solidFill>
              </a:rPr>
              <a:t> from the Makefile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751450" y="653438"/>
            <a:ext cx="1554600" cy="561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OUTPUT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5412975" y="1280200"/>
            <a:ext cx="3669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*  =  function, class or method</a:t>
            </a:r>
            <a:br>
              <a:rPr lang="en-GB" sz="1800">
                <a:solidFill>
                  <a:schemeClr val="dk2"/>
                </a:solidFill>
              </a:rPr>
            </a:br>
            <a:r>
              <a:rPr lang="en-GB" sz="1800">
                <a:solidFill>
                  <a:schemeClr val="dk2"/>
                </a:solidFill>
              </a:rPr>
              <a:t>Does not influence total Coverage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5161225" y="2571750"/>
            <a:ext cx="3996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(T = total coverage, M = missed,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 = reached)</a:t>
            </a:r>
            <a:br>
              <a:rPr lang="en-GB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855" y="3379600"/>
            <a:ext cx="1803050" cy="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66838"/>
            <a:ext cx="4856424" cy="271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29300" y="238525"/>
            <a:ext cx="888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4 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- TEST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“ENCHANTMENT”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0" y="41913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4. Creation/enhancement of new tests</a:t>
            </a:r>
            <a:r>
              <a:rPr lang="en-GB" sz="2000">
                <a:solidFill>
                  <a:schemeClr val="lt1"/>
                </a:solidFill>
              </a:rPr>
              <a:t>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4925"/>
            <a:ext cx="4425075" cy="24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60575"/>
          <a:stretch/>
        </p:blipFill>
        <p:spPr>
          <a:xfrm>
            <a:off x="120750" y="737599"/>
            <a:ext cx="5296376" cy="224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b="39261" l="0" r="0" t="0"/>
          <a:stretch/>
        </p:blipFill>
        <p:spPr>
          <a:xfrm>
            <a:off x="4458825" y="1571055"/>
            <a:ext cx="4448750" cy="290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Mateusz</a:t>
            </a: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’s Tests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556200" y="774450"/>
            <a:ext cx="32142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4"/>
              </a:rPr>
              <a:t>Link to commit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4636750" y="2100725"/>
            <a:ext cx="41823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test_get_tzinfo_or_raise()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454450" y="3515025"/>
            <a:ext cx="41823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test_get_tzinfo()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192850" y="2404300"/>
            <a:ext cx="41823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test_get_tzinfo_from_file()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Daniel</a:t>
            </a: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’s tests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750" y="917200"/>
            <a:ext cx="5742809" cy="3489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5717700" y="179800"/>
            <a:ext cx="1911900" cy="58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 u="sng">
                <a:solidFill>
                  <a:schemeClr val="hlink"/>
                </a:solidFill>
                <a:hlinkClick r:id="rId6"/>
              </a:rPr>
              <a:t>Commit  2</a:t>
            </a:r>
            <a:endParaRPr sz="2600" u="sng">
              <a:solidFill>
                <a:srgbClr val="01A6D6"/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120750" y="764800"/>
            <a:ext cx="1911900" cy="5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7"/>
              </a:rPr>
              <a:t>Commi</a:t>
            </a:r>
            <a:r>
              <a:rPr lang="en-GB" sz="2600" u="sng">
                <a:solidFill>
                  <a:schemeClr val="hlink"/>
                </a:solidFill>
                <a:hlinkClick r:id="rId8"/>
              </a:rPr>
              <a:t>t 1</a:t>
            </a:r>
            <a:br>
              <a:rPr lang="en-GB" sz="2600">
                <a:solidFill>
                  <a:srgbClr val="01A6D6"/>
                </a:solidFill>
              </a:rPr>
            </a:br>
            <a:endParaRPr sz="2600">
              <a:solidFill>
                <a:srgbClr val="01A6D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Gleb’s tests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625" y="1330213"/>
            <a:ext cx="6699909" cy="266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/>
        </p:nvSpPr>
        <p:spPr>
          <a:xfrm>
            <a:off x="120750" y="764800"/>
            <a:ext cx="14568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4"/>
              </a:rPr>
              <a:t>Commit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4572000" y="1515275"/>
            <a:ext cx="25962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1A6D6"/>
                </a:solidFill>
              </a:rPr>
              <a:t>Testing get_timezone</a:t>
            </a:r>
            <a:endParaRPr sz="2000">
              <a:solidFill>
                <a:srgbClr val="01A6D6"/>
              </a:solidFill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4721350" y="3386150"/>
            <a:ext cx="25962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1A6D6"/>
                </a:solidFill>
              </a:rPr>
              <a:t>Testing _get_time</a:t>
            </a:r>
            <a:endParaRPr sz="2000">
              <a:solidFill>
                <a:srgbClr val="01A6D6"/>
              </a:solidFill>
            </a:endParaRPr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0" y="1583975"/>
            <a:ext cx="8487520" cy="28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Radu’s Tests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120750" y="867175"/>
            <a:ext cx="32142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4"/>
              </a:rPr>
              <a:t>Link to commit &amp; file</a:t>
            </a:r>
            <a:r>
              <a:rPr lang="en-GB" sz="2600" u="sng">
                <a:solidFill>
                  <a:schemeClr val="hlink"/>
                </a:solidFill>
                <a:hlinkClick r:id="rId5"/>
              </a:rPr>
              <a:t> 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5558475" y="3135300"/>
            <a:ext cx="18084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Function 2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4327225" y="1692638"/>
            <a:ext cx="18084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Function 1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129300" y="238525"/>
            <a:ext cx="888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5 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- TEST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      </a:t>
            </a:r>
            <a:r>
              <a:rPr lang="en-GB" sz="8000" u="sng">
                <a:solidFill>
                  <a:schemeClr val="lt1"/>
                </a:solidFill>
              </a:rPr>
              <a:t>DEMO</a:t>
            </a:r>
            <a:r>
              <a:rPr lang="en-GB" sz="8000">
                <a:solidFill>
                  <a:schemeClr val="lt1"/>
                </a:solidFill>
              </a:rPr>
              <a:t> - 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0" y="41913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5. Functionality of the new/enhanced tests</a:t>
            </a:r>
            <a:r>
              <a:rPr lang="en-GB" sz="2000">
                <a:solidFill>
                  <a:schemeClr val="lt1"/>
                </a:solidFill>
              </a:rPr>
              <a:t>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4925"/>
            <a:ext cx="4425075" cy="24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0" y="0"/>
            <a:ext cx="9144000" cy="46497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129300" y="327975"/>
            <a:ext cx="8885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>
                <a:solidFill>
                  <a:schemeClr val="lt1"/>
                </a:solidFill>
              </a:rPr>
              <a:t>PART 0</a:t>
            </a:r>
            <a:endParaRPr sz="7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>
                <a:solidFill>
                  <a:schemeClr val="lt1"/>
                </a:solidFill>
              </a:rPr>
              <a:t>DO WE MEET THE</a:t>
            </a:r>
            <a:endParaRPr sz="7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>
                <a:solidFill>
                  <a:schemeClr val="lt1"/>
                </a:solidFill>
              </a:rPr>
              <a:t>REQUIREMENTS?</a:t>
            </a:r>
            <a:endParaRPr sz="7700"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62" y="268600"/>
            <a:ext cx="8596076" cy="20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960925" y="3043538"/>
            <a:ext cx="2632200" cy="565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Personal tests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75" y="1569750"/>
            <a:ext cx="4264699" cy="2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722" y="2425550"/>
            <a:ext cx="4111276" cy="4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/>
        </p:nvSpPr>
        <p:spPr>
          <a:xfrm>
            <a:off x="294525" y="120025"/>
            <a:ext cx="3236400" cy="548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All tests passing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3639438" y="4010200"/>
            <a:ext cx="1865100" cy="548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Coverage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432525" y="2016575"/>
            <a:ext cx="1254600" cy="50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1A6D6"/>
                </a:solidFill>
              </a:rPr>
              <a:t>Progress</a:t>
            </a:r>
            <a:endParaRPr sz="2000">
              <a:solidFill>
                <a:srgbClr val="01A6D6"/>
              </a:solidFill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4645825" y="2518475"/>
            <a:ext cx="1123500" cy="305400"/>
          </a:xfrm>
          <a:prstGeom prst="rect">
            <a:avLst/>
          </a:prstGeom>
          <a:noFill/>
          <a:ln cap="flat" cmpd="sng" w="38100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325" name="Google Shape;3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 txBox="1"/>
          <p:nvPr/>
        </p:nvSpPr>
        <p:spPr>
          <a:xfrm>
            <a:off x="1348500" y="619525"/>
            <a:ext cx="8885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6</a:t>
            </a:r>
            <a:endParaRPr sz="8000">
              <a:solidFill>
                <a:schemeClr val="lt1"/>
              </a:solidFill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Char char="-"/>
            </a:pPr>
            <a:r>
              <a:rPr lang="en-GB" sz="8000">
                <a:solidFill>
                  <a:schemeClr val="lt1"/>
                </a:solidFill>
              </a:rPr>
              <a:t>EVALUATION -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0" y="41913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6. Effectiveness of each new/enhanced test in improving coverage</a:t>
            </a:r>
            <a:r>
              <a:rPr lang="en-GB" sz="2000">
                <a:solidFill>
                  <a:schemeClr val="lt1"/>
                </a:solidFill>
              </a:rPr>
              <a:t>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/>
          <p:nvPr/>
        </p:nvSpPr>
        <p:spPr>
          <a:xfrm rot="-5396649">
            <a:off x="4264199" y="2185674"/>
            <a:ext cx="615600" cy="85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49" y="1540238"/>
            <a:ext cx="3840000" cy="214468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1199350" y="830413"/>
            <a:ext cx="18084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BEFORE</a:t>
            </a:r>
            <a:endParaRPr b="1" sz="2600">
              <a:solidFill>
                <a:srgbClr val="01A6D6"/>
              </a:solidFill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449" y="1571763"/>
            <a:ext cx="3611419" cy="19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021963" y="830413"/>
            <a:ext cx="18084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AFTER</a:t>
            </a:r>
            <a:endParaRPr b="1" sz="2600">
              <a:solidFill>
                <a:srgbClr val="01A6D6"/>
              </a:solidFill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76" y="40838"/>
            <a:ext cx="78572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/>
          <p:nvPr/>
        </p:nvSpPr>
        <p:spPr>
          <a:xfrm>
            <a:off x="3743425" y="253938"/>
            <a:ext cx="1808400" cy="51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DIFF</a:t>
            </a:r>
            <a:endParaRPr b="1" sz="2600">
              <a:solidFill>
                <a:srgbClr val="01A6D6"/>
              </a:solidFill>
            </a:endParaRPr>
          </a:p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1653300" y="619525"/>
            <a:ext cx="8885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7 </a:t>
            </a:r>
            <a:endParaRPr sz="8000">
              <a:solidFill>
                <a:schemeClr val="lt1"/>
              </a:solidFill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Char char="-"/>
            </a:pPr>
            <a:r>
              <a:rPr lang="en-GB" sz="8000">
                <a:solidFill>
                  <a:schemeClr val="lt1"/>
                </a:solidFill>
              </a:rPr>
              <a:t>OVERALL -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0" y="41913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</a:t>
            </a:r>
            <a:r>
              <a:rPr lang="en-GB" sz="2000">
                <a:solidFill>
                  <a:schemeClr val="lt1"/>
                </a:solidFill>
              </a:rPr>
              <a:t>7. </a:t>
            </a:r>
            <a:r>
              <a:rPr lang="en-GB" sz="2000">
                <a:solidFill>
                  <a:schemeClr val="lt1"/>
                </a:solidFill>
              </a:rPr>
              <a:t>Overall improvement in coverage</a:t>
            </a:r>
            <a:r>
              <a:rPr lang="en-GB" sz="2000">
                <a:solidFill>
                  <a:schemeClr val="lt1"/>
                </a:solidFill>
              </a:rPr>
              <a:t>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/>
        </p:nvSpPr>
        <p:spPr>
          <a:xfrm>
            <a:off x="1291575" y="74325"/>
            <a:ext cx="15786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BEFORE</a:t>
            </a:r>
            <a:endParaRPr b="1" sz="2600">
              <a:solidFill>
                <a:srgbClr val="01A6D6"/>
              </a:solidFill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6341413" y="74325"/>
            <a:ext cx="1469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AFTER</a:t>
            </a:r>
            <a:endParaRPr b="1" sz="2600">
              <a:solidFill>
                <a:srgbClr val="01A6D6"/>
              </a:solidFill>
            </a:endParaRPr>
          </a:p>
        </p:txBody>
      </p:sp>
      <p:sp>
        <p:nvSpPr>
          <p:cNvPr id="367" name="Google Shape;367;p36"/>
          <p:cNvSpPr/>
          <p:nvPr/>
        </p:nvSpPr>
        <p:spPr>
          <a:xfrm rot="-5396649">
            <a:off x="4273224" y="2508199"/>
            <a:ext cx="615600" cy="85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25" y="841125"/>
            <a:ext cx="3437109" cy="3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550" y="841125"/>
            <a:ext cx="3411128" cy="354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2169925" y="2087563"/>
            <a:ext cx="4822200" cy="1072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TOTAL IMPROVEMENT</a:t>
            </a:r>
            <a:endParaRPr b="1" sz="2600">
              <a:solidFill>
                <a:srgbClr val="01A6D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1.12%</a:t>
            </a:r>
            <a:endParaRPr b="1" sz="2600">
              <a:solidFill>
                <a:srgbClr val="01A6D6"/>
              </a:solidFill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2323775" y="4454775"/>
            <a:ext cx="4822200" cy="5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01A6D6"/>
                </a:solidFill>
              </a:rPr>
              <a:t>51 more statements reached</a:t>
            </a:r>
            <a:endParaRPr b="1" sz="2600">
              <a:solidFill>
                <a:srgbClr val="01A6D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129300" y="619525"/>
            <a:ext cx="8885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8 </a:t>
            </a:r>
            <a:endParaRPr sz="8000">
              <a:solidFill>
                <a:schemeClr val="lt1"/>
              </a:solidFill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Char char="-"/>
            </a:pPr>
            <a:r>
              <a:rPr lang="en-GB" sz="8000">
                <a:solidFill>
                  <a:schemeClr val="lt1"/>
                </a:solidFill>
              </a:rPr>
              <a:t>README -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0" y="4191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8. Organization and clarity of the report)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README.md)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/>
        </p:nvSpPr>
        <p:spPr>
          <a:xfrm>
            <a:off x="120748" y="499075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README.md</a:t>
            </a:r>
            <a:endParaRPr b="1"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120750" y="1108438"/>
            <a:ext cx="334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Documented: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0" name="Google Shape;390;p38"/>
          <p:cNvSpPr txBox="1"/>
          <p:nvPr/>
        </p:nvSpPr>
        <p:spPr>
          <a:xfrm>
            <a:off x="7377175" y="43300"/>
            <a:ext cx="1540800" cy="721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 u="sng">
                <a:solidFill>
                  <a:schemeClr val="hlink"/>
                </a:solidFill>
                <a:hlinkClick r:id="rId3"/>
              </a:rPr>
              <a:t>LINK</a:t>
            </a:r>
            <a:endParaRPr b="1" sz="3600">
              <a:solidFill>
                <a:srgbClr val="01A6D6"/>
              </a:solidFill>
            </a:endParaRPr>
          </a:p>
        </p:txBody>
      </p:sp>
      <p:pic>
        <p:nvPicPr>
          <p:cNvPr id="391" name="Google Shape;3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3" name="Google Shape;393;p38"/>
          <p:cNvSpPr txBox="1"/>
          <p:nvPr/>
        </p:nvSpPr>
        <p:spPr>
          <a:xfrm>
            <a:off x="120750" y="2031838"/>
            <a:ext cx="490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How to? External coverage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120750" y="2528600"/>
            <a:ext cx="45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How to? Our coverage tool</a:t>
            </a:r>
            <a:endParaRPr/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150" y="1043450"/>
            <a:ext cx="3811950" cy="265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49481">
            <a:off x="4790799" y="1057770"/>
            <a:ext cx="3811949" cy="247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120750" y="15898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Project Choice</a:t>
            </a:r>
            <a:endParaRPr/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13615">
            <a:off x="4793061" y="1290675"/>
            <a:ext cx="4067830" cy="256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5931">
            <a:off x="4853851" y="1135248"/>
            <a:ext cx="4109099" cy="26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 txBox="1"/>
          <p:nvPr/>
        </p:nvSpPr>
        <p:spPr>
          <a:xfrm>
            <a:off x="120750" y="2989500"/>
            <a:ext cx="45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Instrumentation</a:t>
            </a:r>
            <a:endParaRPr/>
          </a:p>
        </p:txBody>
      </p:sp>
      <p:sp>
        <p:nvSpPr>
          <p:cNvPr id="401" name="Google Shape;401;p38"/>
          <p:cNvSpPr txBox="1"/>
          <p:nvPr/>
        </p:nvSpPr>
        <p:spPr>
          <a:xfrm>
            <a:off x="120750" y="3467350"/>
            <a:ext cx="45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Coverage Improvement</a:t>
            </a:r>
            <a:endParaRPr/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5650" y="1265194"/>
            <a:ext cx="4225502" cy="240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 txBox="1"/>
          <p:nvPr/>
        </p:nvSpPr>
        <p:spPr>
          <a:xfrm>
            <a:off x="129300" y="619525"/>
            <a:ext cx="8885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TAKE-HOME</a:t>
            </a:r>
            <a:endParaRPr sz="80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MESSAGES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350" y="-498458"/>
            <a:ext cx="3848824" cy="256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0"/>
            <a:ext cx="3848824" cy="17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0"/>
          <p:cNvSpPr txBox="1"/>
          <p:nvPr/>
        </p:nvSpPr>
        <p:spPr>
          <a:xfrm>
            <a:off x="27598" y="185025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Babel is a py library for internationalization</a:t>
            </a:r>
            <a:endParaRPr b="1"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81200" y="2619175"/>
            <a:ext cx="20652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4508 statements</a:t>
            </a:r>
            <a:endParaRPr sz="1800">
              <a:solidFill>
                <a:srgbClr val="01A6D6"/>
              </a:solidFill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77150" y="3192875"/>
            <a:ext cx="20058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0000"/>
                </a:solidFill>
              </a:rPr>
              <a:t>490 not reached</a:t>
            </a:r>
            <a:endParaRPr b="1" sz="1800">
              <a:solidFill>
                <a:srgbClr val="660000"/>
              </a:solidFill>
            </a:endParaRPr>
          </a:p>
        </p:txBody>
      </p:sp>
      <p:sp>
        <p:nvSpPr>
          <p:cNvPr id="423" name="Google Shape;423;p40"/>
          <p:cNvSpPr/>
          <p:nvPr/>
        </p:nvSpPr>
        <p:spPr>
          <a:xfrm rot="-5397793">
            <a:off x="2465003" y="2511248"/>
            <a:ext cx="467400" cy="79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 txBox="1"/>
          <p:nvPr/>
        </p:nvSpPr>
        <p:spPr>
          <a:xfrm>
            <a:off x="3094550" y="2673250"/>
            <a:ext cx="16038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instrumented</a:t>
            </a:r>
            <a:endParaRPr sz="1800">
              <a:solidFill>
                <a:srgbClr val="01A6D6"/>
              </a:solidFill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5709875" y="2673250"/>
            <a:ext cx="19170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Enhanced tests</a:t>
            </a:r>
            <a:endParaRPr sz="1800">
              <a:solidFill>
                <a:srgbClr val="01A6D6"/>
              </a:solidFill>
            </a:endParaRPr>
          </a:p>
        </p:txBody>
      </p:sp>
      <p:sp>
        <p:nvSpPr>
          <p:cNvPr id="426" name="Google Shape;426;p40"/>
          <p:cNvSpPr/>
          <p:nvPr/>
        </p:nvSpPr>
        <p:spPr>
          <a:xfrm rot="-5397793">
            <a:off x="4970415" y="2549198"/>
            <a:ext cx="467400" cy="79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 rot="2207">
            <a:off x="6436625" y="3292900"/>
            <a:ext cx="467400" cy="79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5667425" y="4160650"/>
            <a:ext cx="20058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8761D"/>
                </a:solidFill>
              </a:rPr>
              <a:t>439</a:t>
            </a:r>
            <a:r>
              <a:rPr b="1" lang="en-GB" sz="1800">
                <a:solidFill>
                  <a:srgbClr val="38761D"/>
                </a:solidFill>
              </a:rPr>
              <a:t> not reached</a:t>
            </a:r>
            <a:endParaRPr b="1" sz="1800">
              <a:solidFill>
                <a:srgbClr val="38761D"/>
              </a:solidFill>
            </a:endParaRPr>
          </a:p>
        </p:txBody>
      </p:sp>
      <p:cxnSp>
        <p:nvCxnSpPr>
          <p:cNvPr id="429" name="Google Shape;429;p40"/>
          <p:cNvCxnSpPr/>
          <p:nvPr/>
        </p:nvCxnSpPr>
        <p:spPr>
          <a:xfrm>
            <a:off x="2265125" y="3748825"/>
            <a:ext cx="31356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0"/>
          <p:cNvCxnSpPr/>
          <p:nvPr/>
        </p:nvCxnSpPr>
        <p:spPr>
          <a:xfrm rot="10800000">
            <a:off x="2265132" y="3748522"/>
            <a:ext cx="31356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40"/>
          <p:cNvSpPr txBox="1"/>
          <p:nvPr/>
        </p:nvSpPr>
        <p:spPr>
          <a:xfrm rot="628299">
            <a:off x="2878587" y="4019972"/>
            <a:ext cx="3189013" cy="721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Open Sans SemiBold"/>
                <a:ea typeface="Open Sans SemiBold"/>
                <a:cs typeface="Open Sans SemiBold"/>
                <a:sym typeface="Open Sans SemiBold"/>
              </a:rPr>
              <a:t>Delta = 51</a:t>
            </a:r>
            <a:endParaRPr b="1" sz="2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0" y="1223775"/>
            <a:ext cx="2831125" cy="14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Project requirements overview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120750" y="680475"/>
            <a:ext cx="13242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1. GITHUB</a:t>
            </a:r>
            <a:endParaRPr sz="1800">
              <a:solidFill>
                <a:srgbClr val="01A6D6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037650" y="680475"/>
            <a:ext cx="17760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2. Open-source</a:t>
            </a:r>
            <a:endParaRPr sz="1800">
              <a:solidFill>
                <a:srgbClr val="01A6D6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5">
            <a:alphaModFix/>
          </a:blip>
          <a:srcRect b="65352" l="0" r="46638" t="0"/>
          <a:stretch/>
        </p:blipFill>
        <p:spPr>
          <a:xfrm>
            <a:off x="3085879" y="1284755"/>
            <a:ext cx="2046774" cy="11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6">
            <a:alphaModFix/>
          </a:blip>
          <a:srcRect b="0" l="0" r="69425" t="0"/>
          <a:stretch/>
        </p:blipFill>
        <p:spPr>
          <a:xfrm>
            <a:off x="5403500" y="680463"/>
            <a:ext cx="2087501" cy="20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6197175" y="354775"/>
            <a:ext cx="1776000" cy="721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3. Auto-unit testing in PY</a:t>
            </a:r>
            <a:endParaRPr sz="1800">
              <a:solidFill>
                <a:srgbClr val="01A6D6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0" y="3076750"/>
            <a:ext cx="28311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4. BRANCH COV &lt;100% </a:t>
            </a:r>
            <a:endParaRPr sz="1800">
              <a:solidFill>
                <a:srgbClr val="01A6D6"/>
              </a:solidFill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7">
            <a:alphaModFix/>
          </a:blip>
          <a:srcRect b="0" l="66844" r="0" t="93615"/>
          <a:stretch/>
        </p:blipFill>
        <p:spPr>
          <a:xfrm>
            <a:off x="-31651" y="3736250"/>
            <a:ext cx="3030110" cy="5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3156450" y="2806525"/>
            <a:ext cx="21312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5</a:t>
            </a:r>
            <a:r>
              <a:rPr lang="en-GB" sz="1800">
                <a:solidFill>
                  <a:srgbClr val="01A6D6"/>
                </a:solidFill>
              </a:rPr>
              <a:t>. &gt;2 contributors </a:t>
            </a:r>
            <a:endParaRPr sz="1800">
              <a:solidFill>
                <a:srgbClr val="01A6D6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5700" y="3382025"/>
            <a:ext cx="3411300" cy="15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6828175" y="2914925"/>
            <a:ext cx="21312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6</a:t>
            </a:r>
            <a:r>
              <a:rPr lang="en-GB" sz="1800">
                <a:solidFill>
                  <a:srgbClr val="01A6D6"/>
                </a:solidFill>
              </a:rPr>
              <a:t>. &gt;=10KLOC</a:t>
            </a:r>
            <a:endParaRPr sz="1800">
              <a:solidFill>
                <a:srgbClr val="01A6D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7967" y="3599645"/>
            <a:ext cx="2751483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129300" y="327975"/>
            <a:ext cx="8885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0">
                <a:solidFill>
                  <a:schemeClr val="lt1"/>
                </a:solidFill>
              </a:rPr>
              <a:t>PART 1</a:t>
            </a:r>
            <a:endParaRPr sz="8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0">
                <a:solidFill>
                  <a:schemeClr val="lt1"/>
                </a:solidFill>
              </a:rPr>
              <a:t>COVERAGE.PY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0" y="41151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(Criteria 1. Execution of existing coverage measurement tool)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826" y="19163"/>
            <a:ext cx="3264175" cy="32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Running coverage.py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506125" y="3271975"/>
            <a:ext cx="13242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TOTAL </a:t>
            </a:r>
            <a:endParaRPr sz="1800">
              <a:solidFill>
                <a:srgbClr val="01A6D6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2501" y="4137925"/>
            <a:ext cx="3497600" cy="8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 rot="-1798518">
            <a:off x="3550924" y="3803079"/>
            <a:ext cx="360870" cy="64676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4933725" y="3216675"/>
            <a:ext cx="1930500" cy="54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0000"/>
                </a:solidFill>
              </a:rPr>
              <a:t>NOT REACHED</a:t>
            </a:r>
            <a:r>
              <a:rPr lang="en-GB" sz="1800">
                <a:solidFill>
                  <a:srgbClr val="660000"/>
                </a:solidFill>
              </a:rPr>
              <a:t> </a:t>
            </a:r>
            <a:endParaRPr sz="1800">
              <a:solidFill>
                <a:srgbClr val="660000"/>
              </a:solidFill>
            </a:endParaRPr>
          </a:p>
        </p:txBody>
      </p:sp>
      <p:sp>
        <p:nvSpPr>
          <p:cNvPr id="126" name="Google Shape;126;p17"/>
          <p:cNvSpPr/>
          <p:nvPr/>
        </p:nvSpPr>
        <p:spPr>
          <a:xfrm rot="1798518">
            <a:off x="5440946" y="3803071"/>
            <a:ext cx="360870" cy="64676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1A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656325" y="971625"/>
            <a:ext cx="3843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Run </a:t>
            </a:r>
            <a:r>
              <a:rPr lang="en-GB" sz="18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setup_sep </a:t>
            </a:r>
            <a:r>
              <a:rPr lang="en-GB" sz="1800">
                <a:solidFill>
                  <a:schemeClr val="dk2"/>
                </a:solidFill>
              </a:rPr>
              <a:t>from the Makefile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50" y="1008675"/>
            <a:ext cx="415200" cy="4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456700" y="1049625"/>
            <a:ext cx="1930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70825" y="1410475"/>
            <a:ext cx="4229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Sets up the python virtual environment and installs required packages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56325" y="2162750"/>
            <a:ext cx="4647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Run </a:t>
            </a:r>
            <a:r>
              <a:rPr lang="en-GB" sz="18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coverage_extern</a:t>
            </a:r>
            <a:r>
              <a:rPr lang="en-GB" sz="18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GB" sz="1800">
                <a:solidFill>
                  <a:schemeClr val="dk2"/>
                </a:solidFill>
              </a:rPr>
              <a:t>from the Makefile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38" y="2199800"/>
            <a:ext cx="415200" cy="4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52300" y="2583375"/>
            <a:ext cx="47850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Execute coverage with pytest. Output: .txt report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592500" y="2754413"/>
            <a:ext cx="1824900" cy="415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1A6D6"/>
                </a:solidFill>
              </a:rPr>
              <a:t>STATEMENTS</a:t>
            </a:r>
            <a:endParaRPr sz="1800">
              <a:solidFill>
                <a:srgbClr val="01A6D6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42350" y="1410600"/>
            <a:ext cx="7659300" cy="115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660000"/>
                </a:solidFill>
              </a:rPr>
              <a:t>CONCLUSION: (ONLY) 89% OF STATEMENTS ARE REACHED</a:t>
            </a:r>
            <a:endParaRPr b="1" sz="3000">
              <a:solidFill>
                <a:srgbClr val="660000"/>
              </a:solidFill>
            </a:endParaRPr>
          </a:p>
        </p:txBody>
      </p:sp>
      <p:cxnSp>
        <p:nvCxnSpPr>
          <p:cNvPr id="136" name="Google Shape;136;p17"/>
          <p:cNvCxnSpPr/>
          <p:nvPr/>
        </p:nvCxnSpPr>
        <p:spPr>
          <a:xfrm>
            <a:off x="5049375" y="4840950"/>
            <a:ext cx="845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7"/>
          <p:cNvSpPr txBox="1"/>
          <p:nvPr/>
        </p:nvSpPr>
        <p:spPr>
          <a:xfrm>
            <a:off x="6014825" y="4750200"/>
            <a:ext cx="2725500" cy="415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74E13"/>
                </a:solidFill>
              </a:rPr>
              <a:t>TODO: REDUCE!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5289875" y="5796250"/>
            <a:ext cx="1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available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bit.ly/2RZ7msl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0" y="0"/>
            <a:ext cx="9144000" cy="4683900"/>
          </a:xfrm>
          <a:prstGeom prst="rect">
            <a:avLst/>
          </a:prstGeom>
          <a:solidFill>
            <a:srgbClr val="01A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129300" y="238525"/>
            <a:ext cx="888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PART 2</a:t>
            </a:r>
            <a:endParaRPr sz="8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OUR OWN</a:t>
            </a:r>
            <a:endParaRPr sz="8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COVERAGE.PY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8448383" y="4683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0" y="41913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(</a:t>
            </a:r>
            <a:r>
              <a:rPr lang="en-GB" sz="2000">
                <a:solidFill>
                  <a:schemeClr val="lt1"/>
                </a:solidFill>
              </a:rPr>
              <a:t>Criteria 2. Instrumentation of functions for coverage measurement</a:t>
            </a:r>
            <a:r>
              <a:rPr lang="en-GB" sz="2000">
                <a:solidFill>
                  <a:schemeClr val="lt1"/>
                </a:solidFill>
              </a:rPr>
              <a:t>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120749" y="43300"/>
            <a:ext cx="3197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Coverage Tool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213" y="1172750"/>
            <a:ext cx="1171174" cy="11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7335600" y="2242350"/>
            <a:ext cx="1808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Executed with</a:t>
            </a:r>
            <a:br>
              <a:rPr lang="en-GB" sz="1800">
                <a:solidFill>
                  <a:schemeClr val="dk2"/>
                </a:solidFill>
              </a:rPr>
            </a:br>
            <a:r>
              <a:rPr lang="en-GB" sz="1800">
                <a:solidFill>
                  <a:schemeClr val="dk2"/>
                </a:solidFill>
              </a:rPr>
              <a:t>MAKE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075" y="1125575"/>
            <a:ext cx="2748825" cy="13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4149775" y="2476800"/>
            <a:ext cx="3269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Built as a python package</a:t>
            </a:r>
            <a:br>
              <a:rPr lang="en-GB" sz="1800">
                <a:solidFill>
                  <a:schemeClr val="dk2"/>
                </a:solidFill>
              </a:rPr>
            </a:br>
            <a:r>
              <a:rPr lang="en-GB" sz="1800">
                <a:solidFill>
                  <a:schemeClr val="dk2"/>
                </a:solidFill>
              </a:rPr>
              <a:t>Documented in </a:t>
            </a:r>
            <a:r>
              <a:rPr lang="en-GB" sz="1800">
                <a:solidFill>
                  <a:srgbClr val="01A6D6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endParaRPr sz="1800">
              <a:solidFill>
                <a:srgbClr val="01A6D6"/>
              </a:solidFill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17200"/>
            <a:ext cx="3572102" cy="27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566400" y="3718350"/>
            <a:ext cx="25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Fully documented code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621" y="3443221"/>
            <a:ext cx="5101376" cy="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4519150" y="3822750"/>
            <a:ext cx="4010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Easy to use API, import the package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3392075" y="43300"/>
            <a:ext cx="5623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Manual </a:t>
            </a:r>
            <a:r>
              <a:rPr lang="en-GB" sz="1800">
                <a:solidFill>
                  <a:schemeClr val="dk2"/>
                </a:solidFill>
              </a:rPr>
              <a:t>instrumentation</a:t>
            </a:r>
            <a:r>
              <a:rPr lang="en-GB" sz="1800">
                <a:solidFill>
                  <a:schemeClr val="dk2"/>
                </a:solidFill>
              </a:rPr>
              <a:t>, code gets indexed manually using the </a:t>
            </a:r>
            <a:r>
              <a:rPr lang="en-GB" sz="18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instrument()</a:t>
            </a:r>
            <a:r>
              <a:rPr lang="en-GB" sz="1800">
                <a:solidFill>
                  <a:schemeClr val="dk2"/>
                </a:solidFill>
              </a:rPr>
              <a:t> function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120748" y="43300"/>
            <a:ext cx="9088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Proofs……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7192500" y="132400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Daniel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6466325" y="3536175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01A6D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Commit 1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381800" y="3536175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rgbClr val="01A6D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Commit 2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65674"/>
            <a:ext cx="4572001" cy="207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65675"/>
            <a:ext cx="4572006" cy="207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120749" y="43300"/>
            <a:ext cx="3481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pen Sans SemiBold"/>
                <a:ea typeface="Open Sans SemiBold"/>
                <a:cs typeface="Open Sans SemiBold"/>
                <a:sym typeface="Open Sans SemiBold"/>
              </a:rPr>
              <a:t>Proofs……</a:t>
            </a:r>
            <a:endParaRPr b="1" sz="3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7192500" y="132400"/>
            <a:ext cx="18084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1A6D6"/>
                </a:solidFill>
              </a:rPr>
              <a:t>Gleb</a:t>
            </a:r>
            <a:endParaRPr sz="2600">
              <a:solidFill>
                <a:srgbClr val="01A6D6"/>
              </a:solidFill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" y="835888"/>
            <a:ext cx="3481646" cy="347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271" y="835900"/>
            <a:ext cx="4246920" cy="3471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4054000" y="132400"/>
            <a:ext cx="1554600" cy="6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5"/>
              </a:rPr>
              <a:t>Commit</a:t>
            </a:r>
            <a:endParaRPr sz="2600">
              <a:solidFill>
                <a:srgbClr val="01A6D6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124225" y="3156800"/>
            <a:ext cx="2166900" cy="4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1A6D6"/>
                </a:solidFill>
              </a:rPr>
              <a:t>Function _get_time()</a:t>
            </a:r>
            <a:endParaRPr sz="1600">
              <a:solidFill>
                <a:srgbClr val="01A6D6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6504125" y="3921025"/>
            <a:ext cx="2410200" cy="4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1A6D6"/>
                </a:solidFill>
              </a:rPr>
              <a:t>Function get_timezone()</a:t>
            </a:r>
            <a:endParaRPr sz="1600">
              <a:solidFill>
                <a:srgbClr val="01A6D6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58603"/>
            <a:ext cx="9144003" cy="5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